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38" r:id="rId9"/>
    <p:sldId id="429" r:id="rId10"/>
    <p:sldId id="432" r:id="rId11"/>
    <p:sldId id="433" r:id="rId12"/>
    <p:sldId id="436" r:id="rId13"/>
    <p:sldId id="434" r:id="rId14"/>
    <p:sldId id="435" r:id="rId15"/>
    <p:sldId id="439" r:id="rId16"/>
    <p:sldId id="441" r:id="rId17"/>
    <p:sldId id="443" r:id="rId18"/>
    <p:sldId id="442" r:id="rId19"/>
    <p:sldId id="440" r:id="rId20"/>
    <p:sldId id="445" r:id="rId21"/>
    <p:sldId id="444" r:id="rId22"/>
    <p:sldId id="446" r:id="rId23"/>
    <p:sldId id="448" r:id="rId24"/>
    <p:sldId id="449" r:id="rId25"/>
    <p:sldId id="447" r:id="rId26"/>
    <p:sldId id="461" r:id="rId27"/>
    <p:sldId id="452" r:id="rId28"/>
    <p:sldId id="453" r:id="rId29"/>
    <p:sldId id="454" r:id="rId30"/>
    <p:sldId id="455" r:id="rId31"/>
    <p:sldId id="456" r:id="rId32"/>
    <p:sldId id="459" r:id="rId33"/>
    <p:sldId id="460" r:id="rId34"/>
    <p:sldId id="457" r:id="rId35"/>
    <p:sldId id="458" r:id="rId36"/>
    <p:sldId id="462" r:id="rId37"/>
    <p:sldId id="464" r:id="rId38"/>
    <p:sldId id="465" r:id="rId39"/>
    <p:sldId id="471" r:id="rId40"/>
    <p:sldId id="468" r:id="rId41"/>
    <p:sldId id="466" r:id="rId42"/>
    <p:sldId id="467" r:id="rId43"/>
    <p:sldId id="472" r:id="rId44"/>
    <p:sldId id="473" r:id="rId45"/>
    <p:sldId id="475" r:id="rId46"/>
    <p:sldId id="477" r:id="rId47"/>
    <p:sldId id="474" r:id="rId48"/>
    <p:sldId id="470" r:id="rId49"/>
    <p:sldId id="478" r:id="rId50"/>
    <p:sldId id="479" r:id="rId51"/>
    <p:sldId id="480" r:id="rId52"/>
    <p:sldId id="481" r:id="rId53"/>
    <p:sldId id="483" r:id="rId54"/>
    <p:sldId id="484" r:id="rId55"/>
    <p:sldId id="485" r:id="rId56"/>
    <p:sldId id="486" r:id="rId57"/>
    <p:sldId id="482" r:id="rId58"/>
    <p:sldId id="487" r:id="rId59"/>
    <p:sldId id="46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2" d="100"/>
          <a:sy n="72" d="100"/>
        </p:scale>
        <p:origin x="38" y="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oxford_pets_image_segmentation/" TargetMode="External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keras_cv/models/tasks/segformer_segmentation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sam/" TargetMode="External"/><Relationship Id="rId5" Type="http://schemas.openxmlformats.org/officeDocument/2006/relationships/hyperlink" Target="https://github.com/facebookresearch/segment-anything" TargetMode="External"/><Relationship Id="rId4" Type="http://schemas.openxmlformats.org/officeDocument/2006/relationships/hyperlink" Target="https://ai.facebook.com/research/publications/segment-anything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11.0637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6377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2024,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dirty="0"/>
              <a:t>Context is important 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up-sampled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maintains context information 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segments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about 2015, deep neural network architectures have dominated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2015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>
                <a:hlinkClick r:id="rId3"/>
              </a:rPr>
              <a:t>Keras</a:t>
            </a:r>
            <a:r>
              <a:rPr lang="en-US" sz="2000" dirty="0">
                <a:hlinkClick r:id="rId3"/>
              </a:rPr>
              <a:t> implementation of UNET architecture   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individual instances of objects</a:t>
            </a:r>
          </a:p>
          <a:p>
            <a:r>
              <a:rPr lang="en-US" dirty="0"/>
              <a:t>In contrast, sematic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multi-task problem, detection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Adds a branch to detect and label pixels of object instances</a:t>
            </a:r>
          </a:p>
          <a:p>
            <a:r>
              <a:rPr lang="en-US" dirty="0"/>
              <a:t>Classifier branch votes for object category </a:t>
            </a:r>
          </a:p>
          <a:p>
            <a:r>
              <a:rPr lang="en-US" dirty="0" err="1"/>
              <a:t>RoIAlign</a:t>
            </a:r>
            <a:r>
              <a:rPr lang="en-US" dirty="0"/>
              <a:t> pool improves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region proposals and different scales for objects </a:t>
            </a:r>
          </a:p>
          <a:p>
            <a:r>
              <a:rPr lang="en-US" dirty="0" err="1"/>
              <a:t>RoI</a:t>
            </a:r>
            <a:r>
              <a:rPr lang="en-US" dirty="0"/>
              <a:t> pooling combines features with proposals  </a:t>
            </a:r>
          </a:p>
          <a:p>
            <a:r>
              <a:rPr lang="en-US" dirty="0"/>
              <a:t>Classifier identifies and classifies objects </a:t>
            </a:r>
          </a:p>
          <a:p>
            <a:r>
              <a:rPr lang="en-US" dirty="0"/>
              <a:t>Maximal suppression 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</a:t>
                </a:r>
                <a:r>
                  <a:rPr lang="en-US" b="1" dirty="0"/>
                  <a:t>multi-task loss function</a:t>
                </a:r>
                <a:r>
                  <a:rPr lang="en-US" dirty="0"/>
                  <a:t>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2400" dirty="0"/>
                  <a:t> and for highest probability object class – form of maximal suppression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joint task 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</a:t>
                </a:r>
                <a:r>
                  <a:rPr lang="en-US" b="1" dirty="0"/>
                  <a:t>multitask loss function</a:t>
                </a:r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and semantic segmentation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A New Approach?   </a:t>
            </a:r>
          </a:p>
        </p:txBody>
      </p:sp>
    </p:spTree>
    <p:extLst>
      <p:ext uri="{BB962C8B-B14F-4D97-AF65-F5344CB8AC3E}">
        <p14:creationId xmlns:p14="http://schemas.microsoft.com/office/powerpoint/2010/main" val="276734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5270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Segment Anything Model (SAM) </a:t>
            </a:r>
            <a:r>
              <a:rPr lang="en-US" dirty="0"/>
              <a:t>is an ambitious attempt to unify segmentation tasks </a:t>
            </a:r>
          </a:p>
          <a:p>
            <a:r>
              <a:rPr lang="en-US" sz="2600" dirty="0"/>
              <a:t>SAM is a generalization of the </a:t>
            </a:r>
            <a:r>
              <a:rPr lang="en-US" sz="2600" dirty="0" err="1">
                <a:hlinkClick r:id="rId2"/>
              </a:rPr>
              <a:t>Segformer</a:t>
            </a:r>
            <a:r>
              <a:rPr lang="en-US" sz="2600" dirty="0">
                <a:hlinkClick r:id="rId2"/>
              </a:rPr>
              <a:t> model by Xie, et.al., 2021 </a:t>
            </a:r>
            <a:endParaRPr lang="en-US" sz="2600" dirty="0"/>
          </a:p>
          <a:p>
            <a:pPr lvl="1"/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example of </a:t>
            </a:r>
            <a:r>
              <a:rPr lang="en-US" dirty="0" err="1">
                <a:hlinkClick r:id="rId3"/>
              </a:rPr>
              <a:t>Segformer</a:t>
            </a:r>
            <a:r>
              <a:rPr lang="en-US" dirty="0">
                <a:hlinkClick r:id="rId3"/>
              </a:rPr>
              <a:t>   </a:t>
            </a:r>
            <a:endParaRPr lang="en-US" dirty="0"/>
          </a:p>
          <a:p>
            <a:r>
              <a:rPr lang="en-US" sz="2600" dirty="0"/>
              <a:t>SAM is created by </a:t>
            </a:r>
            <a:r>
              <a:rPr lang="en-US" sz="2600" dirty="0">
                <a:hlinkClick r:id="rId4"/>
              </a:rPr>
              <a:t>Kirillov, et.al., 2023    </a:t>
            </a:r>
            <a:endParaRPr lang="en-US" sz="2600" dirty="0"/>
          </a:p>
          <a:p>
            <a:r>
              <a:rPr lang="en-US" sz="2600" dirty="0"/>
              <a:t>The </a:t>
            </a:r>
            <a:r>
              <a:rPr lang="en-US" sz="2600" dirty="0">
                <a:hlinkClick r:id="rId5"/>
              </a:rPr>
              <a:t>SAM GitHub page</a:t>
            </a:r>
            <a:r>
              <a:rPr lang="en-US" sz="2600" dirty="0"/>
              <a:t> includes pre-trained encoder and examples in </a:t>
            </a:r>
            <a:r>
              <a:rPr lang="en-US" sz="2600" dirty="0" err="1"/>
              <a:t>PyTorch</a:t>
            </a:r>
            <a:r>
              <a:rPr lang="en-US" sz="2600" dirty="0"/>
              <a:t>   </a:t>
            </a:r>
          </a:p>
          <a:p>
            <a:pPr lvl="1"/>
            <a:r>
              <a:rPr lang="en-US" dirty="0" err="1">
                <a:hlinkClick r:id="rId6"/>
              </a:rPr>
              <a:t>Keras</a:t>
            </a:r>
            <a:r>
              <a:rPr lang="en-US" dirty="0">
                <a:hlinkClick r:id="rId6"/>
              </a:rPr>
              <a:t> implementation example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1EEE-A3CF-18E8-0985-97256B9E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186" y="4327451"/>
            <a:ext cx="7498199" cy="24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a system, not just a model, with properties:  </a:t>
            </a:r>
          </a:p>
          <a:p>
            <a:r>
              <a:rPr lang="en-US" b="1" dirty="0"/>
              <a:t>Task: </a:t>
            </a:r>
            <a:r>
              <a:rPr lang="en-US" dirty="0"/>
              <a:t>SAM attempts to generalize the segmentation task   </a:t>
            </a:r>
          </a:p>
          <a:p>
            <a:pPr lvl="1"/>
            <a:r>
              <a:rPr lang="en-US" dirty="0"/>
              <a:t>Create multiple responses to a ambiguous prompts</a:t>
            </a:r>
          </a:p>
          <a:p>
            <a:pPr lvl="1"/>
            <a:r>
              <a:rPr lang="en-US" dirty="0"/>
              <a:t>Response can be guided, semantic, instance or panoptic </a:t>
            </a:r>
          </a:p>
          <a:p>
            <a:pPr lvl="1"/>
            <a:r>
              <a:rPr lang="en-US" dirty="0"/>
              <a:t>Prompts can be points, box or text     </a:t>
            </a:r>
          </a:p>
          <a:p>
            <a:r>
              <a:rPr lang="en-US" b="1" dirty="0"/>
              <a:t>Model:</a:t>
            </a:r>
            <a:r>
              <a:rPr lang="en-US" dirty="0"/>
              <a:t> Encoder-decoder architecture</a:t>
            </a:r>
          </a:p>
          <a:p>
            <a:pPr lvl="1"/>
            <a:r>
              <a:rPr lang="en-US" dirty="0"/>
              <a:t>Uses self-supervised leaning  </a:t>
            </a:r>
          </a:p>
          <a:p>
            <a:pPr lvl="1"/>
            <a:r>
              <a:rPr lang="en-US" dirty="0"/>
              <a:t>Goal of zero-shot transfer learning</a:t>
            </a:r>
          </a:p>
          <a:p>
            <a:r>
              <a:rPr lang="en-US" b="1" dirty="0"/>
              <a:t>Data Engine: </a:t>
            </a:r>
            <a:r>
              <a:rPr lang="en-US" dirty="0"/>
              <a:t>Manage massive collection and use of massive dataset for training </a:t>
            </a:r>
          </a:p>
          <a:p>
            <a:r>
              <a:rPr lang="en-US" b="1" dirty="0"/>
              <a:t>Dataset and Responsible AI: </a:t>
            </a:r>
            <a:r>
              <a:rPr lang="en-US" dirty="0"/>
              <a:t>Training images drawn for many sources, regions and with wide range of content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tries to deal with ambiguous prompts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 generates 3 levels of </a:t>
            </a:r>
            <a:r>
              <a:rPr lang="en-US" b="1" dirty="0"/>
              <a:t>valid segmentation masks</a:t>
            </a:r>
            <a:r>
              <a:rPr lang="en-US" dirty="0"/>
              <a:t> in response to ambiguous prompt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5648-5972-02EE-71F2-DFC0EE5F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9" y="1939184"/>
            <a:ext cx="4396292" cy="4830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3" y="2087817"/>
            <a:ext cx="4846321" cy="521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Start with </a:t>
            </a:r>
            <a:r>
              <a:rPr lang="en-US" b="1" dirty="0"/>
              <a:t>point prompt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9BF90-4C0E-4C52-05FE-8FCBDA34D10D}"/>
              </a:ext>
            </a:extLst>
          </p:cNvPr>
          <p:cNvSpPr txBox="1">
            <a:spLocks/>
          </p:cNvSpPr>
          <p:nvPr/>
        </p:nvSpPr>
        <p:spPr>
          <a:xfrm>
            <a:off x="2530279" y="3139447"/>
            <a:ext cx="2981951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Entire object mask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ECFF79-8DCA-B7BB-E6CE-6F10850F04CF}"/>
              </a:ext>
            </a:extLst>
          </p:cNvPr>
          <p:cNvSpPr txBox="1">
            <a:spLocks/>
          </p:cNvSpPr>
          <p:nvPr/>
        </p:nvSpPr>
        <p:spPr>
          <a:xfrm>
            <a:off x="3055736" y="4457186"/>
            <a:ext cx="2268643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Subpart mask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EA5990-538E-08FB-3436-8F59E42E6943}"/>
              </a:ext>
            </a:extLst>
          </p:cNvPr>
          <p:cNvSpPr txBox="1">
            <a:spLocks/>
          </p:cNvSpPr>
          <p:nvPr/>
        </p:nvSpPr>
        <p:spPr>
          <a:xfrm>
            <a:off x="2893101" y="5987870"/>
            <a:ext cx="2906398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Sub-subpart mask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84424" y="2183356"/>
            <a:ext cx="691515" cy="1649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84424" y="2348350"/>
            <a:ext cx="2571750" cy="4122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1D982-1D88-24C0-8BE1-9FF310041A6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878915"/>
            <a:ext cx="2823954" cy="5210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C818A6-A33A-DFE8-1DDC-6B5595D031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00752"/>
            <a:ext cx="1708785" cy="5169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E0F2D-D4FC-0399-1A1E-38E3F874ECF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642227"/>
            <a:ext cx="1566654" cy="7577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7EB84-F8D6-2CB4-593F-C6EDA71C53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75306"/>
            <a:ext cx="2931795" cy="4424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5CEA7-3E29-AD3D-564C-95E4235154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518491"/>
            <a:ext cx="576440" cy="7299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882E8E-15FE-D860-5A1F-51ECCA3980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938111"/>
            <a:ext cx="2388095" cy="3102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uses MAE to map image to embedding space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4" y="2087817"/>
            <a:ext cx="2080744" cy="76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Input image to segment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2" y="456295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3397" y="3957234"/>
            <a:ext cx="335796" cy="896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29166" y="2851001"/>
            <a:ext cx="349310" cy="20027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2495227" y="2861629"/>
            <a:ext cx="2996339" cy="109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Heavy-weight encoder with up to 12 multi-headed </a:t>
            </a:r>
            <a:r>
              <a:rPr lang="en-US" sz="2400" dirty="0" err="1"/>
              <a:t>ViT</a:t>
            </a:r>
            <a:r>
              <a:rPr lang="en-US" sz="2400" dirty="0"/>
              <a:t> blocks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5592307" y="2120709"/>
            <a:ext cx="212585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Embedded image tokens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385302" y="2964810"/>
            <a:ext cx="269930" cy="18889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produces 3 valid mask candidates for each ambiguous prompt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4458346" y="1968440"/>
            <a:ext cx="3718398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Light weight mask decoder with 4 4-headed </a:t>
            </a:r>
            <a:r>
              <a:rPr lang="en-US" sz="2400" dirty="0" err="1"/>
              <a:t>ViT</a:t>
            </a:r>
            <a:r>
              <a:rPr lang="en-US" sz="2400" dirty="0"/>
              <a:t>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0" y="298609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446576" y="4970778"/>
            <a:ext cx="1313662" cy="7628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317545" y="2552054"/>
            <a:ext cx="2129031" cy="932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8262068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Prompts encoded by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8525053" y="1707953"/>
            <a:ext cx="366682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with highest score (probability) 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0358463" y="2552054"/>
            <a:ext cx="681496" cy="6560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CB00D-BC65-5672-D9EA-9EFF9BE70C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6252" y="4943959"/>
            <a:ext cx="1281748" cy="7897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8E1092-82C2-B908-4D9F-9A850EA67CC1}"/>
              </a:ext>
            </a:extLst>
          </p:cNvPr>
          <p:cNvSpPr txBox="1">
            <a:spLocks/>
          </p:cNvSpPr>
          <p:nvPr/>
        </p:nvSpPr>
        <p:spPr>
          <a:xfrm>
            <a:off x="4328082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down-sampled with CNN</a:t>
            </a:r>
          </a:p>
        </p:txBody>
      </p:sp>
    </p:spTree>
    <p:extLst>
      <p:ext uri="{BB962C8B-B14F-4D97-AF65-F5344CB8AC3E}">
        <p14:creationId xmlns:p14="http://schemas.microsoft.com/office/powerpoint/2010/main" val="32376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SAM encoder is based on </a:t>
                </a:r>
                <a:r>
                  <a:rPr lang="en-US" dirty="0">
                    <a:hlinkClick r:id="rId2"/>
                  </a:rPr>
                  <a:t>Masked Autoencoder (MAE) by He, et.al., 2021</a:t>
                </a:r>
                <a:endParaRPr lang="en-US" dirty="0"/>
              </a:p>
              <a:p>
                <a:r>
                  <a:rPr lang="en-US" dirty="0"/>
                  <a:t>MAE uses self-supervised learning    </a:t>
                </a:r>
              </a:p>
              <a:p>
                <a:r>
                  <a:rPr lang="en-US" dirty="0"/>
                  <a:t>Encoder and (disposable) decoder learn to replicate missing patches in training images   </a:t>
                </a:r>
              </a:p>
              <a:p>
                <a:r>
                  <a:rPr lang="en-US" dirty="0"/>
                  <a:t>High probability of missing patch works best;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  <a:blipFill>
                <a:blip r:embed="rId3"/>
                <a:stretch>
                  <a:fillRect l="-1159" t="-318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981E09-0137-44FE-AB2D-E54497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8230"/>
            <a:ext cx="12114508" cy="2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8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402C9-D8A3-463D-1DB9-1ACCCAA6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23" y="3096712"/>
            <a:ext cx="6817591" cy="374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SAM encoder is based on </a:t>
            </a:r>
            <a:r>
              <a:rPr lang="en-US" dirty="0">
                <a:hlinkClick r:id="rId3"/>
              </a:rPr>
              <a:t>MAE by He, et.al.,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61994" y="2185416"/>
            <a:ext cx="1983782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3885" y="2769030"/>
            <a:ext cx="1167539" cy="14671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9128502" y="4249604"/>
            <a:ext cx="2887724" cy="1441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Reconstructed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Dice and focal loss used for backpropagation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8576714" y="4970477"/>
            <a:ext cx="55178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19BA3F-4A00-0C22-D7A0-3018FA5F1F38}"/>
              </a:ext>
            </a:extLst>
          </p:cNvPr>
          <p:cNvSpPr txBox="1">
            <a:spLocks/>
          </p:cNvSpPr>
          <p:nvPr/>
        </p:nvSpPr>
        <p:spPr>
          <a:xfrm>
            <a:off x="1995805" y="1577746"/>
            <a:ext cx="1637053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unmasked patches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BE98E-9B0F-668E-8788-94CA308A2E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14332" y="2971379"/>
            <a:ext cx="843488" cy="5932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60252A-CA30-2FB3-69C8-B19CA7D27C04}"/>
              </a:ext>
            </a:extLst>
          </p:cNvPr>
          <p:cNvSpPr txBox="1">
            <a:spLocks/>
          </p:cNvSpPr>
          <p:nvPr/>
        </p:nvSpPr>
        <p:spPr>
          <a:xfrm>
            <a:off x="3632858" y="1576644"/>
            <a:ext cx="1637052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encoder for sampled patches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06B63-1D3F-1C3B-0474-92B57C9AC7D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25766" y="2970277"/>
            <a:ext cx="225618" cy="8268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2AFBD-7F50-16F5-D7F4-0C432BE85CC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51384" y="2970277"/>
            <a:ext cx="387978" cy="594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E41E1E5-AF1E-E237-EA44-3C7CE04EB93D}"/>
              </a:ext>
            </a:extLst>
          </p:cNvPr>
          <p:cNvSpPr txBox="1">
            <a:spLocks/>
          </p:cNvSpPr>
          <p:nvPr/>
        </p:nvSpPr>
        <p:spPr>
          <a:xfrm>
            <a:off x="5294873" y="1631461"/>
            <a:ext cx="2981222" cy="113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decoder for positionally sampled and masked patches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EABB63-5EE7-29FA-8812-1BF99140C9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132163" y="2769031"/>
            <a:ext cx="653321" cy="16428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CEC563C-37CE-7895-F35F-040CF799AC38}"/>
              </a:ext>
            </a:extLst>
          </p:cNvPr>
          <p:cNvSpPr txBox="1">
            <a:spLocks/>
          </p:cNvSpPr>
          <p:nvPr/>
        </p:nvSpPr>
        <p:spPr>
          <a:xfrm>
            <a:off x="8276095" y="3096712"/>
            <a:ext cx="2981222" cy="763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patches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80A5EB-BB64-B0E6-DC70-9E92E4B66AE8}"/>
              </a:ext>
            </a:extLst>
          </p:cNvPr>
          <p:cNvCxnSpPr>
            <a:cxnSpLocks/>
          </p:cNvCxnSpPr>
          <p:nvPr/>
        </p:nvCxnSpPr>
        <p:spPr>
          <a:xfrm flipH="1">
            <a:off x="6994902" y="3502616"/>
            <a:ext cx="1281193" cy="6199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9" grpId="0"/>
      <p:bldP spid="29" grpId="0"/>
      <p:bldP spid="39" grpId="0"/>
      <p:bldP spid="5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trained by combination of :  </a:t>
            </a:r>
          </a:p>
          <a:p>
            <a:r>
              <a:rPr lang="en-US" b="1" dirty="0"/>
              <a:t>Training performed in steps: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small number of human labeled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 to larger number of automatically labeled, human evaluated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Vast number of self-supervised cases  </a:t>
            </a:r>
          </a:p>
          <a:p>
            <a:r>
              <a:rPr lang="en-US" dirty="0"/>
              <a:t>Backpropagation with 10% dice loss and 90% focal </a:t>
            </a:r>
            <a:r>
              <a:rPr lang="en-US" dirty="0" err="1"/>
              <a:t>loass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7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may have some inherent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has impressive capabilities, </a:t>
            </a:r>
            <a:r>
              <a:rPr lang="en-US" b="1" dirty="0"/>
              <a:t>but</a:t>
            </a:r>
            <a:r>
              <a:rPr lang="en-US" dirty="0"/>
              <a:t>:  </a:t>
            </a:r>
          </a:p>
          <a:p>
            <a:r>
              <a:rPr lang="en-US" b="1" dirty="0"/>
              <a:t>Speed: </a:t>
            </a:r>
            <a:r>
              <a:rPr lang="en-US" dirty="0"/>
              <a:t>Computational burden per-image not documented  </a:t>
            </a:r>
          </a:p>
          <a:p>
            <a:pPr lvl="1"/>
            <a:r>
              <a:rPr lang="en-US" dirty="0" err="1"/>
              <a:t>Segformer</a:t>
            </a:r>
            <a:r>
              <a:rPr lang="en-US" dirty="0"/>
              <a:t> required considerable computing power</a:t>
            </a:r>
          </a:p>
          <a:p>
            <a:pPr lvl="1"/>
            <a:r>
              <a:rPr lang="en-US" dirty="0"/>
              <a:t>Several performance compromises to reduce computational burden</a:t>
            </a:r>
          </a:p>
          <a:p>
            <a:r>
              <a:rPr lang="en-US" b="1" dirty="0"/>
              <a:t>Focus on zero-shot training:</a:t>
            </a:r>
            <a:r>
              <a:rPr lang="en-US" dirty="0"/>
              <a:t> How can SAM be tuned for specific task? </a:t>
            </a:r>
          </a:p>
          <a:p>
            <a:pPr lvl="1"/>
            <a:r>
              <a:rPr lang="en-US" dirty="0"/>
              <a:t>Presently task-specific models outperform the generalized model</a:t>
            </a:r>
          </a:p>
          <a:p>
            <a:r>
              <a:rPr lang="en-US" b="1" dirty="0"/>
              <a:t>Ambiguity of masks: </a:t>
            </a:r>
            <a:r>
              <a:rPr lang="en-US" dirty="0"/>
              <a:t>May not provide the desired result   </a:t>
            </a:r>
          </a:p>
          <a:p>
            <a:pPr lvl="1"/>
            <a:r>
              <a:rPr lang="en-US" dirty="0"/>
              <a:t>Potential problem for tasks where specific accuracy is essential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4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5242</TotalTime>
  <Words>2756</Words>
  <Application>Microsoft Office PowerPoint</Application>
  <PresentationFormat>Widescreen</PresentationFormat>
  <Paragraphs>457</Paragraphs>
  <Slides>59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Sematic Segmentation of Images </vt:lpstr>
      <vt:lpstr>Deep Sematic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Instance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SAM: A New Approach?   </vt:lpstr>
      <vt:lpstr>SAM is attempt at universal segmentation model </vt:lpstr>
      <vt:lpstr>SAM is attempt at universal segmentation model </vt:lpstr>
      <vt:lpstr>SAM tries to deal with ambiguous prompts </vt:lpstr>
      <vt:lpstr>SAM uses an encoder-decoder architecture  </vt:lpstr>
      <vt:lpstr>SAM uses an encoder-decoder architecture  </vt:lpstr>
      <vt:lpstr>SAM uses an encoder-decoder architecture  </vt:lpstr>
      <vt:lpstr>SAM uses an encoder-decoder architecture  </vt:lpstr>
      <vt:lpstr>Training SAM</vt:lpstr>
      <vt:lpstr>SAM may have some inherent pitfalls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398</cp:revision>
  <dcterms:created xsi:type="dcterms:W3CDTF">2022-04-24T20:15:20Z</dcterms:created>
  <dcterms:modified xsi:type="dcterms:W3CDTF">2024-04-20T02:33:24Z</dcterms:modified>
</cp:coreProperties>
</file>